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a-travel.uz/uzbekista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5" TargetMode="External"/><Relationship Id="rId2" Type="http://schemas.openxmlformats.org/officeDocument/2006/relationships/hyperlink" Target="https://ru.wikipedia.org/wiki/%D0%9A%D0%B0%D1%80%D0%B8%D0%BC%D0%BE%D0%B2,_%D0%98%D1%81%D0%BB%D0%B0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20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265216" y="500220"/>
            <a:ext cx="5763167" cy="1153769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ИСТОРИЧЕСКОЙ ПАМЯТИ НЕТ БУДУЩЕГО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2716006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8663" y="201331"/>
            <a:ext cx="3582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011437"/>
            <a:ext cx="5544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effectLst/>
                <a:latin typeface="Open Sans"/>
              </a:rPr>
              <a:t>Гостеприимство - одна из характерных черт народа Узбекистана. Умение принять гостя ценится у узбеков выше богатства самого стола или достатка семьи. Не принять гостя - значит опозорить семью, род, </a:t>
            </a:r>
            <a:r>
              <a:rPr lang="ru-RU" sz="2000" b="0" i="0" dirty="0" err="1" smtClean="0">
                <a:effectLst/>
                <a:latin typeface="Open Sans"/>
              </a:rPr>
              <a:t>махаллю</a:t>
            </a:r>
            <a:r>
              <a:rPr lang="ru-RU" sz="2000" b="0" i="0" dirty="0" smtClean="0">
                <a:effectLst/>
                <a:latin typeface="Open Sans"/>
              </a:rPr>
              <a:t>, селение.</a:t>
            </a:r>
            <a:endParaRPr lang="ru-RU" sz="2000" dirty="0"/>
          </a:p>
        </p:txBody>
      </p:sp>
      <p:pic>
        <p:nvPicPr>
          <p:cNvPr id="10242" name="Picture 2" descr="ÐÐ°ÑÑÐ¸Ð½ÐºÐ¸ Ð¿Ð¾ Ð·Ð°Ð¿ÑÐ¾ÑÑ Ð³Ð¾ÑÑÐµÐ¿ÑÐ¸Ð¸Ð¼ÑÑÐ²Ð¾ ÑÐ·Ð±ÐµÐºÐ¸ÑÑ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882730" cy="2967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44" name="Picture 4" descr="ÐÐ°ÑÑÐ¸Ð½ÐºÐ¸ Ð¿Ð¾ Ð·Ð°Ð¿ÑÐ¾ÑÑ Ð³Ð¾ÑÑÐµÐ¿ÑÐ¸Ð¸Ð¼ÑÑÐ²Ð¾ ÑÐ·Ð±ÐµÐºÐ¸ÑÑÐ°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902" y="4267259"/>
            <a:ext cx="2241498" cy="2301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6" name="Picture 6" descr="ÐÐ¾ÑÑÐµÐ¿ÑÐ¸Ð¸Ð¼ÑÑÐ²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511540" cy="30076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06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6672"/>
            <a:ext cx="6627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канатоходцев -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дарбозов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296" y="1184144"/>
            <a:ext cx="8236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effectLst/>
                <a:latin typeface="Open Sans"/>
              </a:rPr>
              <a:t>Среди различных традиций народов Средней Азии можно выделить в отдельную категорию традиционные развлечения во время празднеств. Это, конечно же, танцы, песни, но также сюда относятся кукольные представления, борьба, скачки и представления канатоходцев – </a:t>
            </a:r>
            <a:r>
              <a:rPr lang="ru-RU" sz="2000" b="0" i="0" dirty="0" err="1" smtClean="0">
                <a:effectLst/>
                <a:latin typeface="Open Sans"/>
              </a:rPr>
              <a:t>дарбозов</a:t>
            </a:r>
            <a:r>
              <a:rPr lang="ru-RU" sz="2000" b="0" i="0" dirty="0" smtClean="0">
                <a:effectLst/>
                <a:latin typeface="Open Sans"/>
              </a:rPr>
              <a:t>, как их называют на Востоке.</a:t>
            </a:r>
            <a:endParaRPr lang="ru-RU" sz="2000" dirty="0"/>
          </a:p>
        </p:txBody>
      </p:sp>
      <p:pic>
        <p:nvPicPr>
          <p:cNvPr id="11266" name="Picture 2" descr="ÐÐ°ÑÑÐ¸Ð½ÐºÐ¸ Ð¿Ð¾ Ð·Ð°Ð¿ÑÐ¾ÑÑ Ð´Ð°ÑÐ±Ð¾Ð·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6" y="3432747"/>
            <a:ext cx="2765728" cy="2769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268" name="Picture 4" descr="ÐÐ°ÑÑÐ¸Ð½ÐºÐ¸ Ð¿Ð¾ Ð·Ð°Ð¿ÑÐ¾ÑÑ Ð´Ð°ÑÐ±Ð¾Ð·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854" y="3168229"/>
            <a:ext cx="3194464" cy="2638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272" name="Picture 8" descr="ÐÐ°ÑÑÐ¸Ð½ÐºÐ¸ Ð¿Ð¾ Ð·Ð°Ð¿ÑÐ¾ÑÑ Ð´Ð°ÑÐ±Ð¾Ð·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318" y="3447667"/>
            <a:ext cx="3142478" cy="2754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2865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ÑÐ·Ð±ÐµÐºÐ¸ÑÑ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83567" y="1127032"/>
            <a:ext cx="7920879" cy="4598895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Вековые обычаи 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хранятся и передаются из поколения в поколение. Как и у многих азиатских народов, большинство праздничных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обычаев связано с главными семейными торжествами: свадьбой и рождением ребенка . С этими событиями связано множество обрядов и ритуалов, задействованы родители, дети, братья, сестры, близкие и дальние родственники и даже соседи и гости – каждому отведена своя роль.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6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877" y="277093"/>
            <a:ext cx="3538788" cy="29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861048"/>
            <a:ext cx="86348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 рассмотрены вопросы расширения практического взаимодействия между Узбекистаном и штатом Миссисипи. Особое внимание было уделено продвижению перспективных проектов в сельском хозяйстве, сферах биотехнологий и агрохимии, растениеводства, животноводства и рыбоводства, текстильной отрасли и области логистики, прежде всего путем создания современных кластеров и производственных мощностей на основе внедрения передовых американских технологий и знаний.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Достигнута договоренность о запуске деятельности двусторонней комиссии по подготовке и реализации конкретных проектов и программ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072" y="332509"/>
            <a:ext cx="4845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мая, Президент Республики Узбекистан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Шавкат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Мирзиёев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принял делегацию штата Миссисипи во главе с губернатором Филиппом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Брайантом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беседы были с удовлетворением отмечены заметная активизация контактов на разных уровнях, двукратный рост объемов взаимной торговли, успешная реализация совместных программ и проектов сотрудничества в сфере инвестиций, аграрного комплекса, промышленности, транспорта, туризма, гуманитарных обменов.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433" y="333377"/>
            <a:ext cx="3051358" cy="338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8208" y="360218"/>
            <a:ext cx="55059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 Республики Узбекистан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Шавкат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Мирзиёев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 мая принял президента компании «ЛУКОЙЛ»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Вагита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Алекперова, находящегося в нашей стране для участия в мероприятиях Международной выставки «Нефть и газ Узбекистана».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ходе встречи рассмотрены перспективы взаимовыгодного сотрудничества, включая вопросы подготовки новых инвестиционных программ и проектов, а также расширения деятельности компании «ЛУКОЙЛ» в Узбекистане.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Главой «ЛУКОЙЛ» подчеркнута готовность компании к дальнейшему развитию долгосрочного и полномасштабного партнерства в нефтегазовой отрасли.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Постановление Президента Республики Узбекистан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2075035" cy="15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2276872"/>
            <a:ext cx="8842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дополнительных мерах по совершенствованию системы приема в высшие образовательные учреждения на основе тестовых испытаний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открытого и прозрачного проведения экзаменов при входе в здания проводилась проверка абитуриентов с помощью устройств идентификации личности, тестовые испытания контролировались при помощи камер наблюдения. Для родителей абитуриентов данные процессы непосредственно транслировались на больших мониторах, через сеть Интернет и телевидение. Вместе с тем, продолжая осуществляемые в данной сфере реформы, для приведения в соответствие с международными стандартами вступительных тестовых испытаний, проводимых при приеме в высшие образовательные учреждения, стимулирования стремления молодежи к получению образования требуется создание широких возможностей для участия абитуриентов в конкурсе по нескольким направлениям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бакалавриата.В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целях воспитания молодежи, способной на профессиональном уровне решать приоритетные задачи по дальнейшему развитию страны, обеспечения высококвалифицированными кадрами отраслей экономики и социальной сферы, а также в соответствии с Государственной программой по реализации Стратегии действий по пяти приоритетным направлениям развития Республики Узбекистан в 2017–2021 годах в «Год активных инвестиций и социального развития»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 Президента Республики Узбекистан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236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276872"/>
            <a:ext cx="8697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мерах по коренному совершенствованию системы поддержки и защиты предпринимательской деятельности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последние годы в республике проведены масштабные работы в сфере развития предпринимательства, создания благоприятной среды для привлечения инвестиций и ведения бизнеса, укрепления правовых гарантий защиты законных интересов предпринимателей.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частности, кардинально реформирована налоговая система, значительно упрощены процедуры получения разрешительных документов, отменены плановые проверки, не связанные с финансово-хозяйственной деятельностью субъектов предпринимательства.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тем анализ показывает, что в настоящее время сохраняется ряд негативных факторов, препятствующих более широкому и активному вовлечению населения в предпринимательскую деятельность, в первую очередь связанных с отсутствием действенной и прозрачной системы диалога государственных органов с предпринимателями.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1" y="18011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Президента Республики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3324395" cy="21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072348"/>
            <a:ext cx="87387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создании филиала Федерального государственного бюджетного образовательного учреждения высшего образования «Российский государственный университет физической культуры, спорта, молодежи и туризма» в городе Самарканде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дальнейшего совершенствования системы подготовки высококвалифицированных кадров в области физической культуры и спорта, расширения международного сотрудничества в данной сфере, а также обеспечения исполнения мер по реализации договоренностей по дальнейшему расширению политического, торгово-экономического, инвестиционного, транспортно-коммуникационного и культурно-гуманитарного сотрудничества между Республикой Узбекистан и Российской Федерацией на 2018–2019 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172691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5864" y="207820"/>
            <a:ext cx="403167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Инвесторы из Кореи внесут вклад в развитие фармацевтической отрасли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эти дни министр здравоохранения Узбекистана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Алишер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Шадманов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директор Агентства по развитию фармацевтической отрасли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Сардор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Кариев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пребывают в Республике Корея в целях расширения двухстороннего сотрудничества в области медицины и фармацевтики между Республикой Узбекистан и Республикой Корея. В первый день визита делегация Узбекистана встретилась с министром торговли, промышленности и энергетики Республики Корея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 Мо, который отметил, что готов содействовать привлечению корейских инвесторов для развития фармацевтической отрасли в Узбекистане.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нашей стране особое внимание уделяется привлечению инвестиций. В 2018 году в регионах только в фармацевтическую отрасль направлено 96,26 миллиона долларов США инвестиций, благодаря чему реализовано 34 проекта, создано 1501 рабочее место.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4964" y="3933056"/>
            <a:ext cx="4579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постановлению Президента Республики Узбекистан «О мерах по реализации Инвестиционной программы Республики Узбекистан на 2019 год» от 19 декабря 2018 года, в нынешнем году запланировано в фармацевтической отрасли реализовать 20 проектов на 216,5 миллиона долларов США, организовать 2218 рабочих мест.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46085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Новое сотрудничество НПМЦ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Мastercard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Национальный межбанковский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процессинговый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 (НМПЦ) и международная платежная система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Mastercard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подписали Меморандум о намерениях. Предполагается сотрудничество в двух основных направлениях развития безналичных платежей.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Первое – поддержка приема платежных карт HUMO для оплаты в международной сети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Mastercard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выпуск карт HUMO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Директор НМПЦ Ш. Курбанов отмечает, что держатели платежных карт HUMO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смогут оплачивать во всех точках в сети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Mastercard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бронировать номера в гостиницах, покупать билеты через интернет и осуществлять другие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онлайн-транзакции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Использование платежных карт HUMO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будет доступно не только за границей, но и в Узбекистане.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Второе направление – это внедрение безналичной оплаты проезда в общественном транспорте. НМПЦ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Mastercard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пришли к соглашению о реализации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проекта совместно с метрополитеном Ташкента по приему платежных карт HUMO и карт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Mastercard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оплате проезда в метро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3024336" cy="270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4221088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 нацелен на упрощение системы оплаты за проезд в метро, - говорит Ш. Курбанов. - Кроме технологии бесконтактных платежей преимуществом системы является автоматизация и возможность получать полную информацию по оплатам и поездкам. Это позволит осуществлять эффективное управление.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1720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2030925" y="3501008"/>
            <a:ext cx="6933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20D1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Узбекистан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страна с многовековой историей, его самобытная культура сложилась еще на заре цивилизации. 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народа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неоценимый опыт предков, дошедший из глубины веков. Соблюдение их всегда было долгом  каждого, независимо от пола, возраста и социального статуса, ведь только ценя прошлое, человек может быть уверен в настоящем и спокойно смотреть в будущее.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Ð°ÑÑÐ¸Ð½ÐºÐ¸ Ð¿Ð¾ Ð·Ð°Ð¿ÑÐ¾ÑÑ ÑÐ·Ð±ÐµÐºÐ¸ÑÑÐ°Ð½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75" y="156738"/>
            <a:ext cx="4527503" cy="2984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coolSlan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8532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Ð·Ð±ÐµÐºÐ¸ÑÑ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98612"/>
            <a:ext cx="9144001" cy="69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67544" y="215154"/>
            <a:ext cx="8136903" cy="1331259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33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·Ð°Ð²Ð¸ÑÐ¸Ð¼Ð¾ÑÑÑ ÑÐ·Ð±ÐµÐºÐ¸ÑÑ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584" y="228601"/>
            <a:ext cx="5268866" cy="35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14908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Узбекистана была провозглашена 31 августа 1991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несколько дней после подавления путча ГКЧП в Москве.</a:t>
            </a:r>
          </a:p>
        </p:txBody>
      </p:sp>
    </p:spTree>
    <p:extLst>
      <p:ext uri="{BB962C8B-B14F-4D97-AF65-F5344CB8AC3E}">
        <p14:creationId xmlns:p14="http://schemas.microsoft.com/office/powerpoint/2010/main" xmlns="" val="282719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250196"/>
            <a:ext cx="8064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установления суверенитета страну бессменно возглавлял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римов, Ислам"/>
              </a:rPr>
              <a:t>И. А. Каримов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выигравший президентские выборы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95"/>
              </a:rPr>
              <a:t>1995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000"/>
              </a:rPr>
              <a:t>2000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 и 2015 годов.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ÐÐ°ÑÑÐ¸Ð½ÐºÐ¸ Ð¿Ð¾ Ð·Ð°Ð¿ÑÐ¾ÑÑ Ð¸ÑÐ»Ð¾Ð¼ ÐºÐ°ÑÐ¸Ð¼Ð¾Ð² 1990 Ð¹Ð¸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03" y="740687"/>
            <a:ext cx="3398993" cy="2549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ÐÐ°ÑÑÐ¸Ð½ÐºÐ¸ Ð¿Ð¾ Ð·Ð°Ð¿ÑÐ¾ÑÑ Ð¸ÑÐ»Ð¾Ð¼ ÐºÐ°ÑÐ¸Ð¼Ð¾Ð² 1990 Ð¹Ð¸Ð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002" y="375404"/>
            <a:ext cx="3695561" cy="3279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6932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2114550" y="195933"/>
            <a:ext cx="67059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4F5D6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веков традиции и обычаи узбекского народа оставались почти неизменными, несмотря на стремление многочисленных захватчиков навязать чуждую иноземную культуру. Наибольшее влияние на формирование обычаев и традиций узбекского народа оказали арабы, распространивших религию ислам по всей территории Средней Азии. Традиции ислама тесно переплелись с доисламскими верованиями и традициями, с местной культурой, прочно закрепились в быту и сознании узбекского народа.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ÐÐ°ÑÑÐ¸Ð½ÐºÐ¸ Ð¿Ð¾ Ð·Ð°Ð¿ÑÐ¾ÑÑ ÑÑÐ°Ð´Ð¸ÑÐ¸Ð¸ ÑÐ·Ð±ÐµÐºÐ¸ÑÑÐ°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301" y="3733277"/>
            <a:ext cx="6143625" cy="2762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7461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666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Узбекские традиции и обычаи: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282" y="163074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u="none" strike="noStrike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Бешик</a:t>
            </a:r>
            <a:r>
              <a:rPr lang="ru-RU" sz="2400" b="0" i="0" u="none" strike="noStrike" dirty="0" smtClean="0">
                <a:effectLst/>
                <a:latin typeface="Open Sans"/>
              </a:rPr>
              <a:t>-туй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Хатна-килиш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Фатиха</a:t>
            </a:r>
            <a:r>
              <a:rPr lang="ru-RU" sz="2400" b="0" i="0" u="none" strike="noStrike" dirty="0" smtClean="0">
                <a:effectLst/>
                <a:latin typeface="Open Sans"/>
              </a:rPr>
              <a:t>-туй</a:t>
            </a:r>
            <a:endParaRPr lang="ru-RU" sz="2400" b="0" i="0" dirty="0" smtClean="0">
              <a:effectLst/>
              <a:latin typeface="Open Sans"/>
            </a:endParaRPr>
          </a:p>
          <a:p>
            <a:r>
              <a:rPr lang="ru-RU" sz="2400" b="0" i="0" u="none" strike="noStrike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Никох</a:t>
            </a:r>
            <a:r>
              <a:rPr lang="ru-RU" sz="2400" b="0" i="0" u="none" strike="noStrike" dirty="0" smtClean="0">
                <a:effectLst/>
                <a:latin typeface="Open Sans"/>
              </a:rPr>
              <a:t>-туй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smtClean="0">
                <a:effectLst/>
                <a:latin typeface="Open Sans"/>
              </a:rPr>
              <a:t>Утренний плов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Кураш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smtClean="0">
                <a:effectLst/>
                <a:latin typeface="Open Sans"/>
              </a:rPr>
              <a:t>Гостеприимство</a:t>
            </a:r>
            <a:endParaRPr lang="ru-RU" sz="2400" b="0" i="0" dirty="0" smtClean="0">
              <a:effectLst/>
              <a:latin typeface="Open Sans"/>
            </a:endParaRPr>
          </a:p>
          <a:p>
            <a:r>
              <a:rPr lang="ru-RU" sz="2400" b="0" i="0" u="none" strike="noStrike" dirty="0" smtClean="0">
                <a:effectLst/>
                <a:latin typeface="Open Sans"/>
              </a:rPr>
              <a:t>-Традиционная одежда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Махалля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Купкари</a:t>
            </a:r>
            <a:r>
              <a:rPr lang="ru-RU" sz="2400" b="0" i="0" dirty="0" smtClean="0">
                <a:effectLst/>
                <a:latin typeface="Open Sans"/>
              </a:rPr>
              <a:t/>
            </a:r>
            <a:br>
              <a:rPr lang="ru-RU" sz="2400" b="0" i="0" dirty="0" smtClean="0">
                <a:effectLst/>
                <a:latin typeface="Open Sans"/>
              </a:rPr>
            </a:br>
            <a:r>
              <a:rPr lang="ru-RU" sz="2400" b="0" i="0" dirty="0" smtClean="0">
                <a:effectLst/>
                <a:latin typeface="Open Sans"/>
              </a:rPr>
              <a:t>-</a:t>
            </a:r>
            <a:r>
              <a:rPr lang="ru-RU" sz="2400" b="0" i="0" u="none" strike="noStrike" dirty="0" smtClean="0">
                <a:effectLst/>
                <a:latin typeface="Open Sans"/>
              </a:rPr>
              <a:t>Представления </a:t>
            </a:r>
            <a:r>
              <a:rPr lang="ru-RU" sz="2400" b="0" i="0" u="none" strike="noStrike" dirty="0" err="1" smtClean="0">
                <a:effectLst/>
                <a:latin typeface="Open Sans"/>
              </a:rPr>
              <a:t>дарбозов</a:t>
            </a:r>
            <a:endParaRPr lang="ru-RU" sz="2400" b="0" i="0" u="none" strike="noStrike" dirty="0" smtClean="0">
              <a:effectLst/>
              <a:latin typeface="Open Sans"/>
            </a:endParaRPr>
          </a:p>
          <a:p>
            <a:r>
              <a:rPr lang="ru-RU" sz="2400" dirty="0" smtClean="0">
                <a:latin typeface="Open Sans"/>
              </a:rPr>
              <a:t>- И другие</a:t>
            </a:r>
            <a:endParaRPr lang="ru-RU" sz="2400" b="0" i="0" dirty="0">
              <a:effectLst/>
              <a:latin typeface="Open Sans"/>
            </a:endParaRPr>
          </a:p>
        </p:txBody>
      </p:sp>
      <p:pic>
        <p:nvPicPr>
          <p:cNvPr id="6146" name="Picture 2" descr="ÐÐ°ÑÑÐ¸Ð½ÐºÐ¸ Ð¿Ð¾ Ð·Ð°Ð¿ÑÐ¾ÑÑ Ð±ÐµÑÐ¸Ðº ÑÑ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020055" cy="2465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ÐÐ°ÑÑÐ¸Ð½ÐºÐ¸ Ð¿Ð¾ Ð·Ð°Ð¿ÑÐ¾ÑÑ ÑÑÐ¼Ð°Ð»Ñ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248" y="1196752"/>
            <a:ext cx="2535752" cy="2299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ÐÐ°ÑÑÐ¸Ð½ÐºÐ¸ Ð¿Ð¾ Ð·Ð°Ð¿ÑÐ¾ÑÑ ÑÑÑÐµÐ½Ð½Ð¸Ð¹ Ð¿Ð»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052246" cy="2034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6192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2480" y="460794"/>
            <a:ext cx="248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Бешик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-туй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527664"/>
            <a:ext cx="5112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древний обряд сохранился в культуре узбеков с незапамятных времен и до сих пор соблюдается в Узбекистане. Для каждой узбекской семьи - это большой праздник, в подготовке к которому, участвует вся родня, соседи и друзья семьи.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он на сороковой день со дня рождения ребенка. Родственники молодой матери приносят богато убранный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бешик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ярко разукрашенную детскую кроватку – качалку, одежду и прочие необходимые для новорожденного вещи. Кроме этого, полагается приносить завернутые в скатерть лепешки, сладости и игрушки.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±ÐµÑÐ¸Ðº ÑÑ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29" y="783958"/>
            <a:ext cx="2946516" cy="2612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±ÐµÑÐ¸Ðº ÑÑ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385407" cy="2629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±ÐµÑÐ¸Ðº ÑÑÐ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681427" cy="23239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817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764704"/>
            <a:ext cx="3744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плов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786" y="2364462"/>
            <a:ext cx="5622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Open Sans"/>
              </a:rPr>
              <a:t>Одним из давних и обязательных узбекских обрядов является утренний плов. Плов на несколько сотен гостей обычно готовится при рождении ребенка, по случаю обрезания, в честь возвращения с армейской службы, утром накануне свадьбы, при достижении возраста Пророка (63 года), в поминовение усопших и в других случаях. День утреннего плова определяется заранее, и организаторы рассылают приглашения своим родственникам, друзьям, коллегам и соседям.</a:t>
            </a:r>
            <a:endParaRPr lang="ru-RU" sz="2000" dirty="0"/>
          </a:p>
        </p:txBody>
      </p:sp>
      <p:pic>
        <p:nvPicPr>
          <p:cNvPr id="8194" name="Picture 2" descr="ÐÐ°ÑÑÐ¸Ð½ÐºÐ¸ Ð¿Ð¾ Ð·Ð°Ð¿ÑÐ¾ÑÑ ÑÑÐ¹ Ð¾ÑÐ¸ ÑÐ°ÑÐºÐµÐ½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092" y="218747"/>
            <a:ext cx="2328308" cy="19861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ÑÑÐ¹ Ð¾ÑÐ¸ ÑÐ°ÑÐºÐµÐ½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908907" cy="2484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87" y="189952"/>
            <a:ext cx="2173282" cy="21457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699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857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effectLst/>
                <a:latin typeface="Roboto Condensed"/>
              </a:rPr>
              <a:t>Никох</a:t>
            </a:r>
            <a:r>
              <a:rPr lang="ru-RU" sz="3600" b="1" dirty="0" smtClean="0">
                <a:effectLst/>
                <a:latin typeface="Roboto Condensed"/>
              </a:rPr>
              <a:t>-туй (свадьба)</a:t>
            </a:r>
            <a:endParaRPr lang="ru-RU" sz="3600" b="1" dirty="0">
              <a:effectLst/>
              <a:latin typeface="Roboto Condense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365104"/>
            <a:ext cx="75147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ярким и пышным узбекским обрядом является свадьба – </a:t>
            </a:r>
            <a:r>
              <a:rPr lang="ru-RU" sz="2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никох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туй. Свадебное торжество в узбекских семьях - это крупнейшее событие, которое по традиции отмечается шумно, богато и с большим количеством гостей. На этот праздник приглашаются все: близкие и дальние родственники, соседи, коллеги по работе и друзья.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ÑÐ·Ð±ÐµÐºÑÐºÐ°Ñ ÑÑÐ°Ð´Ð¸ÑÐ¸Ð¾Ð½Ð½Ð°Ñ ÑÐ²Ð°Ð´ÑÐ±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25" y="1546412"/>
            <a:ext cx="2864028" cy="2539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20" name="Picture 4" descr="ÐÐ°ÑÑÐ¸Ð½ÐºÐ¸ Ð¿Ð¾ Ð·Ð°Ð¿ÑÐ¾ÑÑ ÑÐ·Ð±ÐµÐºÑÐºÐ°Ñ ÑÑÐ°Ð´Ð¸ÑÐ¸Ð¾Ð½Ð½Ð°Ñ ÑÐ²Ð°Ð´ÑÐ±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582" y="1318119"/>
            <a:ext cx="2956086" cy="2463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22" name="Picture 6" descr="ÐÐ°ÑÑÐ¸Ð½ÐºÐ¸ Ð¿Ð¾ Ð·Ð°Ð¿ÑÐ¾ÑÑ ÑÐ·Ð±ÐµÐºÑÐºÐ°Ñ ÑÑÐ°Ð´Ð¸ÑÐ¸Ð¾Ð½Ð½Ð°Ñ ÑÐ²Ð°Ð´ÑÐ±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698" y="1567881"/>
            <a:ext cx="2806238" cy="249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9775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1363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2019-05-16T15:38:39Z</dcterms:created>
  <dcterms:modified xsi:type="dcterms:W3CDTF">2019-05-16T15:47:37Z</dcterms:modified>
</cp:coreProperties>
</file>